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embeddings/oleObject1.wdp" ContentType="image/vnd.ms-photo"/>
  <Override PartName="/ppt/embeddings/oleObject2" ContentType="image/vnd.ms-photo"/>
  <Override PartName="/ppt/media/image10.svg" ContentType="image/svg"/>
  <Override PartName="/ppt/media/image15.svg" ContentType="image/svg"/>
  <Override PartName="/ppt/media/image26.svg" ContentType="image/svg"/>
  <Override PartName="/ppt/media/image28.svg" ContentType="image/svg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ppt/media/hdphoto1.wdp" ContentType="image/vnd.ms-photo"/>
  <Override PartName="ppt/media/hdphoto2.wdp" ContentType="image/vnd.ms-photo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60" y="96"/>
      </p:cViewPr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8AE0CE5-F90F-4BDF-B41A-BB6D5DA4ADFA}" type="datetime1">
              <a:rPr lang="ko-KR" altLang="en-US"/>
              <a:pPr lvl="0">
                <a:defRPr/>
              </a:pPr>
              <a:t>2022-03-29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F741914-FCE1-4CF3-8CFB-5B5A3403D10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0FDBE-E144-42C2-B200-B7C12B862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2DB6BD-A4D8-452F-B138-2F033465E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DFE118-0EB1-481F-B80B-5C38E9B1F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488F8-5986-4DC4-BD7D-CF996B994B9C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6CBDC-DD51-4A20-99A6-4A2096B46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898F6-357B-4AF0-9321-CF22F0B7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60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74D4F-0883-42D2-96FA-A2980A1E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5263C1-3B27-44CB-ADA3-EF80EAF61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7EDCC-DA42-47DA-82DB-E6573274A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30DF1-D9AC-4AA7-824D-BD1719D3A8E0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EB4A1-A687-4FEA-809E-FB069619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5B889-7445-444C-9E5E-2724805D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95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804D18-CEA4-41B5-8A7A-B5279EE3B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160D-AE0F-43FC-BD8C-AAFAC7A99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092247-9CF5-412D-83FC-5294E7056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E5B4E-2789-42AA-941D-8AD6085AB2AB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27FFD9-C487-4CD6-AE5C-CED63F67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A5600-BE23-4692-8B09-265EB64F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1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580CC-A87F-4703-A9FA-547C7179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2BA0DF-1C15-465D-9A57-1CA36C4C8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6AA823-BFB1-449E-A1C8-27955F09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1A89-50FA-487F-8530-20211C1C1CF6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BF6B7-9F0D-465A-A728-C766F9B3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24838-ADB7-40F6-A9E2-CFCFDF5B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62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4DBD0-682B-4A32-A695-0957620C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A1646C-5E03-466F-845B-135DFA7D0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2C69C-30C8-446E-8B56-6543285C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2992-39E3-4D35-B364-D402C5384B60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6CAD1-02C7-4280-A8B3-9058AF39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6CBFCF-C366-4C9E-9139-AF6FC7B4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1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B866B-0D8F-46FD-A6AC-37CF4237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77B94-07BA-4B7B-8066-6940791BC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CA79C4-E1F7-466D-BC45-71BF7F8D1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FB45F9-A86E-4468-AAFB-785EB4B19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A1247-91F3-4130-BEAA-D1EB24F5D171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B64E4-663E-45F9-870C-328282E0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FBF23C-738F-44D2-A61C-F542658A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47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08536-D58F-4E7C-8426-ABDBCD8D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4CDDA-7E4E-4F10-BC48-CEE503B5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091F72-7C9A-4233-BD6E-096F0C49E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462D89-0973-47E3-A921-19D978E11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AF3B71-1BF8-48AD-B0B7-C6F33100C3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1F4D91-B1C4-4BDA-920F-891B4C01F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D18C0-F1D2-4B6C-8D06-6645511B608C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D50109-1799-4497-81A6-331A4DA3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C0577B-DD69-4715-A605-3C43B8EB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5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C8914-026C-4ADD-A8B0-877D11B1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2E3836-1305-490F-B0E2-32AA6D24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1417D-1704-485B-9F1F-94A79F2BFE30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131218-87C5-4C65-8F24-4CF4E66BF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AF5299-D959-4667-803B-17CC7091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178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E8B252-2354-4DEB-BE0B-AE917286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C3948-079C-408D-9C82-A8BB71240561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B45D91-3AB6-4C16-B9E3-9BDED975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675DD5-C94A-4D7F-B63C-8D6C748C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33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D6312-8DB6-4583-A630-8CCAE121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4A23D-C08A-4839-8F8F-B31268161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07010-6CBB-472D-AF50-14B45373F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8E41D7-7361-4ABA-939E-A3D963ED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3A493-99B1-4258-A193-EC1DA6ECA84A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B605C-6279-4028-B42A-F0593174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A731B5-CB24-4EB7-82C8-423CF400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4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2CCA5-A3BD-4114-828F-9F00374B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F84929-3150-469A-9DF5-FBA5FB7ED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84B9BD-74D9-4B7A-B3B6-246916A0E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24FDAF-CD0C-4170-B2F9-7D70C0BC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7088-D7FF-4935-A108-4DD8A0788493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6D8236-774B-42A1-9461-782F4620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98A841-9BFA-462C-ACA3-406486FE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37020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B3517A-4489-4563-B368-331AFAF5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DEFD28-F0D3-4FBB-B10B-AB8B747E5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65865-B91F-42A2-9AB9-CB2D3DB7D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49E2A-DC85-4E5F-8A9B-3F9886178E57}" type="datetime1">
              <a:rPr lang="ko-KR" altLang="en-US" smtClean="0"/>
              <a:t>2022-03-28-(Mon)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24938-1CC3-4ABF-89C8-D9DA026E4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65E21E-395C-4D76-B015-842DF5436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6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jpeg"  /><Relationship Id="rId3" Type="http://schemas.openxmlformats.org/officeDocument/2006/relationships/image" Target="../media/image20.jpeg"  /><Relationship Id="rId4" Type="http://schemas.openxmlformats.org/officeDocument/2006/relationships/image" Target="../media/image21.jpeg"  /><Relationship Id="rId5" Type="http://schemas.openxmlformats.org/officeDocument/2006/relationships/image" Target="../media/image7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png"  /><Relationship Id="rId3" Type="http://schemas.openxmlformats.org/officeDocument/2006/relationships/image" Target="../media/image26.svg"  /><Relationship Id="rId4" Type="http://schemas.openxmlformats.org/officeDocument/2006/relationships/image" Target="../media/image27.png"  /><Relationship Id="rId5" Type="http://schemas.openxmlformats.org/officeDocument/2006/relationships/image" Target="../media/image28.sv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index.go.kr/potal/main/EachDtlPageDetail.do?idx_cd=1514" TargetMode="External" /><Relationship Id="rId3" Type="http://schemas.openxmlformats.org/officeDocument/2006/relationships/hyperlink" Target="https://ilostat.ilo.org/" TargetMode="External" /><Relationship Id="rId4" Type="http://schemas.openxmlformats.org/officeDocument/2006/relationships/hyperlink" Target="https://kostat.go.kr/portal/korea/index.action" TargetMode="External" /><Relationship Id="rId5" Type="http://schemas.openxmlformats.org/officeDocument/2006/relationships/hyperlink" Target="https://aihub.or.kr/aidata/33921" TargetMode="External"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microsoft.com/office/2007/relationships/hdphoto" Target="../embeddings/oleObject1.wdp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jpeg"  /><Relationship Id="rId3" Type="http://schemas.openxmlformats.org/officeDocument/2006/relationships/image" Target="../media/image6.png"  /><Relationship Id="rId4" Type="http://schemas.openxmlformats.org/officeDocument/2006/relationships/image" Target="../media/image7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svg"  /><Relationship Id="rId5" Type="http://schemas.openxmlformats.org/officeDocument/2006/relationships/image" Target="../media/image11.png"  /><Relationship Id="rId6" Type="http://schemas.openxmlformats.org/officeDocument/2006/relationships/image" Target="../media/image6.png"  /><Relationship Id="rId7" Type="http://schemas.openxmlformats.org/officeDocument/2006/relationships/image" Target="../media/image7.jpe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15.svg"  /><Relationship Id="rId4" Type="http://schemas.openxmlformats.org/officeDocument/2006/relationships/image" Target="../media/image16.jpeg"  /><Relationship Id="rId5" Type="http://schemas.openxmlformats.org/officeDocument/2006/relationships/image" Target="../media/image1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Relationship Id="rId3" Type="http://schemas.microsoft.com/office/2007/relationships/hdphoto" Target="../embeddings/oleObject2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09323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4400" spc="-15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창의설계프로젝트</a:t>
            </a:r>
            <a:endParaRPr lang="ko-KR" altLang="en-US" sz="4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9B5270-93EA-4884-9C28-5BCE37603EE3}"/>
              </a:ext>
            </a:extLst>
          </p:cNvPr>
          <p:cNvGrpSpPr/>
          <p:nvPr/>
        </p:nvGrpSpPr>
        <p:grpSpPr>
          <a:xfrm>
            <a:off x="3187217" y="2370769"/>
            <a:ext cx="3080233" cy="338554"/>
            <a:chOff x="3187217" y="2427919"/>
            <a:chExt cx="3080233" cy="3385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21EB37A-4371-4D14-A4C4-2BB1144AF17E}"/>
                </a:ext>
              </a:extLst>
            </p:cNvPr>
            <p:cNvSpPr txBox="1"/>
            <p:nvPr/>
          </p:nvSpPr>
          <p:spPr>
            <a:xfrm>
              <a:off x="3187217" y="2427919"/>
              <a:ext cx="2852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S. A. S (Safety Alert System)</a:t>
              </a:r>
              <a:endPara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3742CBE-E2B7-4321-9ECE-865DBA21BE5E}"/>
                </a:ext>
              </a:extLst>
            </p:cNvPr>
            <p:cNvCxnSpPr>
              <a:cxnSpLocks/>
            </p:cNvCxnSpPr>
            <p:nvPr/>
          </p:nvCxnSpPr>
          <p:spPr>
            <a:xfrm>
              <a:off x="3251200" y="2709323"/>
              <a:ext cx="30162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  <a:endCxn id="12" idx="0"/>
          </p:cNvCxnSpPr>
          <p:nvPr/>
        </p:nvCxnSpPr>
        <p:spPr>
          <a:xfrm flipV="1">
            <a:off x="6267450" y="3295649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214AE5-3333-429E-B51D-7A6516CFC740}"/>
              </a:ext>
            </a:extLst>
          </p:cNvPr>
          <p:cNvSpPr txBox="1"/>
          <p:nvPr/>
        </p:nvSpPr>
        <p:spPr>
          <a:xfrm>
            <a:off x="7815072" y="3295649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Team. UNDERDOG</a:t>
            </a:r>
            <a:endParaRPr lang="ko-KR" altLang="en-US" sz="16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BCCD4E6-C13F-45DF-888C-82A54E6C25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22501C-6A65-4147-8F92-3714F32178C8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29B11E3-7C12-465F-BBEC-B1D6F6350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F7D682-5B5B-454D-9801-6ADF20CA6752}"/>
              </a:ext>
            </a:extLst>
          </p:cNvPr>
          <p:cNvSpPr txBox="1"/>
          <p:nvPr/>
        </p:nvSpPr>
        <p:spPr>
          <a:xfrm>
            <a:off x="7815072" y="3562473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20160072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구태훈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6E87AB-DD50-464E-87A4-CD2455A82A74}"/>
              </a:ext>
            </a:extLst>
          </p:cNvPr>
          <p:cNvSpPr txBox="1"/>
          <p:nvPr/>
        </p:nvSpPr>
        <p:spPr>
          <a:xfrm>
            <a:off x="7815072" y="3829297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20160114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김경민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A1EE0D-AC44-4E98-B2A7-C411B868806C}"/>
              </a:ext>
            </a:extLst>
          </p:cNvPr>
          <p:cNvSpPr txBox="1"/>
          <p:nvPr/>
        </p:nvSpPr>
        <p:spPr>
          <a:xfrm>
            <a:off x="7815072" y="4096121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20160921 </a:t>
            </a:r>
            <a:r>
              <a:rPr lang="ko-KR" altLang="en-US" sz="1600" spc="-1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이재문</a:t>
            </a:r>
            <a:endParaRPr lang="ko-KR" altLang="en-US" sz="16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A2A1D-3243-4C40-8D43-C945975D5DA8}"/>
              </a:ext>
            </a:extLst>
          </p:cNvPr>
          <p:cNvSpPr txBox="1"/>
          <p:nvPr/>
        </p:nvSpPr>
        <p:spPr>
          <a:xfrm>
            <a:off x="7815072" y="4362945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20161115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정재형</a:t>
            </a:r>
          </a:p>
        </p:txBody>
      </p:sp>
    </p:spTree>
    <p:extLst>
      <p:ext uri="{BB962C8B-B14F-4D97-AF65-F5344CB8AC3E}">
        <p14:creationId xmlns:p14="http://schemas.microsoft.com/office/powerpoint/2010/main" val="404624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46603F8-F9FB-4ED8-891C-1EDCEC4926E3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5867D9-5E9C-4038-A084-0FA18610DD6A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상세 개발방법</a:t>
            </a:r>
          </a:p>
        </p:txBody>
      </p:sp>
      <p:pic>
        <p:nvPicPr>
          <p:cNvPr id="5122" name="Picture 2" descr="Ubuntu 20.04 LTS arrives | Ubuntu">
            <a:extLst>
              <a:ext uri="{FF2B5EF4-FFF2-40B4-BE49-F238E27FC236}">
                <a16:creationId xmlns:a16="http://schemas.microsoft.com/office/drawing/2014/main" id="{BFD8D5AF-A1E3-482E-A5BF-E13E82E94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22" y="991138"/>
            <a:ext cx="5518313" cy="47163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F939F9-4C12-4395-B8FF-221A99E200ED}"/>
              </a:ext>
            </a:extLst>
          </p:cNvPr>
          <p:cNvSpPr txBox="1"/>
          <p:nvPr/>
        </p:nvSpPr>
        <p:spPr>
          <a:xfrm>
            <a:off x="170938" y="5860105"/>
            <a:ext cx="5925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</a:t>
            </a:r>
            <a:r>
              <a:rPr lang="ko-KR" altLang="en-US" sz="16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후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우분투 개발환경에서 객체탐지 모델 설계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파라미터 최적화 및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신경망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구조 변경 등을 통해 정확도 향상 작업 반복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124" name="Picture 4" descr="엔비디아 젯슨 나노 개발 키트 (NVIDIA® Jetson Nano™ Developer Kit)/[B01버전] : MCU보드/제어모듈">
            <a:extLst>
              <a:ext uri="{FF2B5EF4-FFF2-40B4-BE49-F238E27FC236}">
                <a16:creationId xmlns:a16="http://schemas.microsoft.com/office/drawing/2014/main" id="{28B2DE33-DEA9-4CF5-AA6B-093074AC9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772" y="1408112"/>
            <a:ext cx="3797714" cy="429577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X219 젯슨나노 160도 광각 카메라 모듈 8MP / 디바이스마트">
            <a:extLst>
              <a:ext uri="{FF2B5EF4-FFF2-40B4-BE49-F238E27FC236}">
                <a16:creationId xmlns:a16="http://schemas.microsoft.com/office/drawing/2014/main" id="{3C2B7461-CFEB-46C1-A9AF-D030C0AEA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813" y="555508"/>
            <a:ext cx="2192471" cy="219247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Jetson Nano 사운드 카드 드라이버 프리 USB 오디오 코덱, Nvidia Jetson Nano B01 2GB 용 스피커 2 개  포함|Demo Board Accessories| - AliExpress">
            <a:extLst>
              <a:ext uri="{FF2B5EF4-FFF2-40B4-BE49-F238E27FC236}">
                <a16:creationId xmlns:a16="http://schemas.microsoft.com/office/drawing/2014/main" id="{17C3B31B-8ECD-4223-A576-9660ACA72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545" y="2570791"/>
            <a:ext cx="1905000" cy="219247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53BD7F1-722B-42BD-B7A8-2C7820894C7F}"/>
              </a:ext>
            </a:extLst>
          </p:cNvPr>
          <p:cNvGrpSpPr/>
          <p:nvPr/>
        </p:nvGrpSpPr>
        <p:grpSpPr>
          <a:xfrm>
            <a:off x="6003253" y="3656347"/>
            <a:ext cx="2238080" cy="707885"/>
            <a:chOff x="6008371" y="3656347"/>
            <a:chExt cx="2238080" cy="707885"/>
          </a:xfrm>
        </p:grpSpPr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C4CD633A-6A5A-4A32-A185-0DB76E856DA5}"/>
                </a:ext>
              </a:extLst>
            </p:cNvPr>
            <p:cNvSpPr/>
            <p:nvPr/>
          </p:nvSpPr>
          <p:spPr>
            <a:xfrm>
              <a:off x="6022213" y="3656347"/>
              <a:ext cx="1425952" cy="707885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0AF427-01CA-433E-B6CF-4472E75052D3}"/>
                </a:ext>
              </a:extLst>
            </p:cNvPr>
            <p:cNvSpPr txBox="1"/>
            <p:nvPr/>
          </p:nvSpPr>
          <p:spPr>
            <a:xfrm>
              <a:off x="6008371" y="3856400"/>
              <a:ext cx="2238080" cy="309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spc="-15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Optmized Model</a:t>
              </a:r>
              <a:endParaRPr lang="en-US" altLang="ko-KR" sz="14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CB084A8-846E-4DA3-9A04-37D413512291}"/>
              </a:ext>
            </a:extLst>
          </p:cNvPr>
          <p:cNvSpPr txBox="1"/>
          <p:nvPr/>
        </p:nvSpPr>
        <p:spPr>
          <a:xfrm>
            <a:off x="6495664" y="5858354"/>
            <a:ext cx="55253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최적화된 최종 모델을 </a:t>
            </a:r>
            <a:r>
              <a:rPr lang="ko-KR" altLang="en-US" sz="16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젯슨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나노키트에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이식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3)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카메라 모듈을 통해 영상 촬영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스피커 모듈을 통해 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 결과에서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안전장비 미착용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이상행동 검출 시 소리 출력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05835A4-2A65-440C-BC9D-D7F96443DAB5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7BE6B7-32B4-4867-850F-8E7A4B8AF3BF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F2F91F0-6DA1-40AB-BC13-7EB9CFDDDB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7531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431E64-9052-4BD9-99DC-C0E635C0E61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" y="1222365"/>
            <a:ext cx="4680000" cy="504000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F653CD-7190-4491-B2D1-0FF2015CF5D4}"/>
              </a:ext>
            </a:extLst>
          </p:cNvPr>
          <p:cNvCxnSpPr>
            <a:cxnSpLocks/>
          </p:cNvCxnSpPr>
          <p:nvPr/>
        </p:nvCxnSpPr>
        <p:spPr>
          <a:xfrm>
            <a:off x="5305245" y="1222365"/>
            <a:ext cx="0" cy="5072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9A1212-D616-446A-B3AB-7476E625ECC3}"/>
              </a:ext>
            </a:extLst>
          </p:cNvPr>
          <p:cNvSpPr/>
          <p:nvPr/>
        </p:nvSpPr>
        <p:spPr>
          <a:xfrm>
            <a:off x="5477773" y="1222365"/>
            <a:ext cx="6290365" cy="507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▶제공 기능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R-FCN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Transfer Learning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기법을 사용하여 건설현장의 근로자 안전모 착용 자동 탐지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▶기술의 특징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ResNets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회선층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입력 자체를 회선층의 출력에 그대로 연결하고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회선층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결과에 더한 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활성 함수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Relu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적용 시킴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R-FCN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사용으로 물체 인지 속도가 빠름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장점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Transfer Learning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기법을 사용하여 학습에 많은 양의 데이터를 사용하지 않고 적은 양의 학습 데이터로도 건설 안전모를 효율적으로 탐지함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단점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안전모의 영상 데이터가 충분치 않아 특수한 상황에서는 잘 탐지되지 못한다는 한계가 있음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ECD77-4527-427B-A3CA-A79EDCE66CB9}"/>
              </a:ext>
            </a:extLst>
          </p:cNvPr>
          <p:cNvSpPr txBox="1"/>
          <p:nvPr/>
        </p:nvSpPr>
        <p:spPr>
          <a:xfrm>
            <a:off x="750579" y="664073"/>
            <a:ext cx="8095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1) </a:t>
            </a:r>
            <a:r>
              <a:rPr lang="ko-KR" altLang="en-US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딥러닝 기반 건설 현장 작업자 안전관리 시스템 개발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15AF66-313C-4D47-B53D-504EF53437F9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5CA4B-B7E4-406D-9B71-C620D9DB9B54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유사 기술 분석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FB45DE2-5A03-4653-9866-CE723421FB7A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BB731F4-7C5D-4576-A12B-E77C5D570B5B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04FCBFF-FF7B-4566-B464-E1C49ECF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0163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69168378-D1B3-41EA-8842-D46A822A628A}"/>
              </a:ext>
            </a:extLst>
          </p:cNvPr>
          <p:cNvSpPr txBox="1"/>
          <p:nvPr/>
        </p:nvSpPr>
        <p:spPr>
          <a:xfrm>
            <a:off x="837669" y="617198"/>
            <a:ext cx="31591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100" spc="-15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F653CD-7190-4491-B2D1-0FF2015CF5D4}"/>
              </a:ext>
            </a:extLst>
          </p:cNvPr>
          <p:cNvCxnSpPr>
            <a:cxnSpLocks/>
          </p:cNvCxnSpPr>
          <p:nvPr/>
        </p:nvCxnSpPr>
        <p:spPr>
          <a:xfrm>
            <a:off x="5305245" y="1222365"/>
            <a:ext cx="0" cy="5072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9A1212-D616-446A-B3AB-7476E625ECC3}"/>
              </a:ext>
            </a:extLst>
          </p:cNvPr>
          <p:cNvSpPr/>
          <p:nvPr/>
        </p:nvSpPr>
        <p:spPr>
          <a:xfrm>
            <a:off x="5477774" y="1222365"/>
            <a:ext cx="6237976" cy="507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▶제공 기능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초음파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온도센서 등이 장착된 스마트 안전모와 휴대폰을 연동하여 근로자가 안전모를 착용하였는지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추락사고가 어디에 일어났는지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현장의 가스 농도 확인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▶기술의 특징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객체탐지를 통해 안전모 부정착용 방지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휴대폰 모션 센서를 통해 추락사고 감지 및 위치 확인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가스 센서를 통해 현장의 가스농도 감지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indent="-2857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장점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안전모의 기능적인 한계를 극복해 작업자에게 안전한 작업환경을 제공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작업장 뿐만 아니라 자전거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킥보드와 같은 이동수단에서도 활용 가능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marR="0" indent="-1714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단점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스마트 안전모가 정확히 작동하기 위해선 내구성 및 기능이 좋은 센서를 구비 해야함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경제성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센서들의 위치나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기기가 경량화 되지 않았다면 안전모가 무거움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편의성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3821F02-DC3C-4105-B239-BC29D6A5AE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" y="1238621"/>
            <a:ext cx="4680000" cy="504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91CAFF-709A-45C9-8ADF-48D77869FC10}"/>
              </a:ext>
            </a:extLst>
          </p:cNvPr>
          <p:cNvSpPr txBox="1"/>
          <p:nvPr/>
        </p:nvSpPr>
        <p:spPr>
          <a:xfrm>
            <a:off x="750579" y="685905"/>
            <a:ext cx="8095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2) IoT</a:t>
            </a:r>
            <a:r>
              <a:rPr lang="ko-KR" altLang="en-US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와 딥러닝 영상분석을 이용한 스마트 안전모 서비스 연구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14538F-5A3A-4E1B-B38C-B6E4EA0921A4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8D25BF-BF54-4D6B-8720-55986A0378B7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유사 기술 분석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4D3956-78E1-4819-BE0B-77DD943C5C91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BB40FC1-FBCF-43EF-95B4-E56F15EF0353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FA238C5-A96B-4C41-81A2-6C237B0E9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2252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F653CD-7190-4491-B2D1-0FF2015CF5D4}"/>
              </a:ext>
            </a:extLst>
          </p:cNvPr>
          <p:cNvCxnSpPr>
            <a:cxnSpLocks/>
          </p:cNvCxnSpPr>
          <p:nvPr/>
        </p:nvCxnSpPr>
        <p:spPr>
          <a:xfrm>
            <a:off x="5305245" y="1222365"/>
            <a:ext cx="0" cy="5072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9A1212-D616-446A-B3AB-7476E625ECC3}"/>
              </a:ext>
            </a:extLst>
          </p:cNvPr>
          <p:cNvSpPr/>
          <p:nvPr/>
        </p:nvSpPr>
        <p:spPr>
          <a:xfrm>
            <a:off x="5477774" y="1222365"/>
            <a:ext cx="6142726" cy="507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▶제공 기능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YOLO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알고리즘을 이용하여 작업자의 안전모 착용 여부를 탐지하는 딥러닝 기반의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작업자 안전관리 시스템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▶기술의 특징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 YOLO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알고리즘을 사용하여 실시간으로 안전모를 탐지하는데 용이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indent="-2857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장점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marR="0" indent="-1714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딥러닝 기반 영상 분석 시스템으로 인해 관리자를 시간적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 비용을 최소화하여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업자의 안전을 확보할 수 있음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marR="0" indent="-1714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단점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작업자에게 안전모 미착용일 때 위험 통보에 대한 구체적인 방안이 없음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4F6276C-5241-4327-A77E-C7AEDD771C7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4" y="1254136"/>
            <a:ext cx="4680000" cy="504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EED6EB-4711-47CD-9133-30E7FEF5C644}"/>
              </a:ext>
            </a:extLst>
          </p:cNvPr>
          <p:cNvSpPr txBox="1"/>
          <p:nvPr/>
        </p:nvSpPr>
        <p:spPr>
          <a:xfrm>
            <a:off x="837669" y="617198"/>
            <a:ext cx="31591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100" spc="-1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9683C5-C559-4A0A-B5E5-222BAF97AEFA}"/>
              </a:ext>
            </a:extLst>
          </p:cNvPr>
          <p:cNvSpPr txBox="1"/>
          <p:nvPr/>
        </p:nvSpPr>
        <p:spPr>
          <a:xfrm>
            <a:off x="750579" y="664003"/>
            <a:ext cx="98792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3) R-FCN</a:t>
            </a:r>
            <a:r>
              <a:rPr lang="ko-KR" altLang="en-US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 </a:t>
            </a:r>
            <a:r>
              <a:rPr lang="en-US" altLang="ko-KR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Transfer Learning </a:t>
            </a:r>
            <a:r>
              <a:rPr lang="ko-KR" altLang="en-US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기법을 이용한 영상기법 건설 안전모 자동 탐지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7F8FC7-D112-4A12-B78A-CF64E5CA5965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BD3606-00EA-4A6B-AECF-DA3AAE3D8D7B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유사 기술 분석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0CD72C-01BD-4D8D-89B6-4F02B4991F4A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E49CFDD-4433-42BE-994B-07C5C8261EF9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3E5CE29-21B2-4A7C-8E97-115A24B32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987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 도형 7">
            <a:extLst>
              <a:ext uri="{FF2B5EF4-FFF2-40B4-BE49-F238E27FC236}">
                <a16:creationId xmlns:a16="http://schemas.microsoft.com/office/drawing/2014/main" id="{AA47EEB1-50CE-4DE1-A9E7-841DBF249608}"/>
              </a:ext>
            </a:extLst>
          </p:cNvPr>
          <p:cNvSpPr/>
          <p:nvPr/>
        </p:nvSpPr>
        <p:spPr>
          <a:xfrm rot="5400000">
            <a:off x="640646" y="1519243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L 도형 28">
            <a:extLst>
              <a:ext uri="{FF2B5EF4-FFF2-40B4-BE49-F238E27FC236}">
                <a16:creationId xmlns:a16="http://schemas.microsoft.com/office/drawing/2014/main" id="{933CDF13-280E-46BD-8602-BA108A8720D7}"/>
              </a:ext>
            </a:extLst>
          </p:cNvPr>
          <p:cNvSpPr/>
          <p:nvPr/>
        </p:nvSpPr>
        <p:spPr>
          <a:xfrm rot="16200000">
            <a:off x="10596058" y="5525980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064608-A7DC-48DD-9D73-BACD1326BE06}"/>
              </a:ext>
            </a:extLst>
          </p:cNvPr>
          <p:cNvGrpSpPr/>
          <p:nvPr/>
        </p:nvGrpSpPr>
        <p:grpSpPr>
          <a:xfrm>
            <a:off x="1255007" y="2169287"/>
            <a:ext cx="10308719" cy="1683215"/>
            <a:chOff x="1242307" y="1991181"/>
            <a:chExt cx="10308719" cy="168321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27CF417-7A3D-45A9-95CA-FE52534D1C03}"/>
                </a:ext>
              </a:extLst>
            </p:cNvPr>
            <p:cNvSpPr/>
            <p:nvPr/>
          </p:nvSpPr>
          <p:spPr>
            <a:xfrm>
              <a:off x="1242307" y="2236577"/>
              <a:ext cx="10308719" cy="14378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>
                  <a:solidFill>
                    <a:schemeClr val="tx1"/>
                  </a:solidFill>
                </a:rPr>
                <a:t>           건설현장에서 안전사고 발생 예방을 위해 작업자들의 안전 보호장비 착용 유무를 검사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endParaRPr lang="en-US" altLang="ko-KR" sz="1600" b="1" dirty="0">
                <a:solidFill>
                  <a:schemeClr val="tx1"/>
                </a:solidFill>
              </a:endParaRPr>
            </a:p>
            <a:p>
              <a:r>
                <a:rPr lang="ko-KR" altLang="en-US" sz="1600" b="1" dirty="0">
                  <a:solidFill>
                    <a:schemeClr val="tx1"/>
                  </a:solidFill>
                </a:rPr>
                <a:t> ▶ 안전 보호장비 착용을 습관화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10" name="그래픽 9" descr="클립보드 혼합됨 단색으로 채워진">
              <a:extLst>
                <a:ext uri="{FF2B5EF4-FFF2-40B4-BE49-F238E27FC236}">
                  <a16:creationId xmlns:a16="http://schemas.microsoft.com/office/drawing/2014/main" id="{E4DC3847-F9A6-4611-959B-5BCEFAA94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307" y="1991181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EC70DF-5966-4DF0-A2FC-7774AF651CD0}"/>
              </a:ext>
            </a:extLst>
          </p:cNvPr>
          <p:cNvGrpSpPr/>
          <p:nvPr/>
        </p:nvGrpSpPr>
        <p:grpSpPr>
          <a:xfrm>
            <a:off x="1242307" y="4006027"/>
            <a:ext cx="10321419" cy="1540592"/>
            <a:chOff x="1242307" y="4006027"/>
            <a:chExt cx="10321419" cy="154059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D983573-D981-4B08-9B8C-6D8B7A3EC5C9}"/>
                </a:ext>
              </a:extLst>
            </p:cNvPr>
            <p:cNvSpPr/>
            <p:nvPr/>
          </p:nvSpPr>
          <p:spPr>
            <a:xfrm>
              <a:off x="1255007" y="4108800"/>
              <a:ext cx="10308719" cy="14378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600" b="1" dirty="0">
                <a:solidFill>
                  <a:schemeClr val="tx1"/>
                </a:solidFill>
              </a:endParaRPr>
            </a:p>
            <a:p>
              <a:r>
                <a:rPr lang="ko-KR" altLang="en-US" sz="1600" b="1" dirty="0">
                  <a:solidFill>
                    <a:schemeClr val="tx1"/>
                  </a:solidFill>
                </a:rPr>
                <a:t>         현장에서 작업자의 이상 행동을 감지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endParaRPr lang="en-US" altLang="ko-KR" sz="1600" b="1" dirty="0">
                <a:solidFill>
                  <a:schemeClr val="tx1"/>
                </a:solidFill>
              </a:endParaRPr>
            </a:p>
            <a:p>
              <a:r>
                <a:rPr lang="ko-KR" altLang="en-US" sz="1600" b="1" dirty="0">
                  <a:solidFill>
                    <a:schemeClr val="tx1"/>
                  </a:solidFill>
                </a:rPr>
                <a:t>▶ 사고 발생 시 빠른 대처를 할 수 있도록 함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13" name="그래픽 12" descr="소화기 단색으로 채워진">
              <a:extLst>
                <a:ext uri="{FF2B5EF4-FFF2-40B4-BE49-F238E27FC236}">
                  <a16:creationId xmlns:a16="http://schemas.microsoft.com/office/drawing/2014/main" id="{408AED11-5691-4028-8DAA-B78BB30D0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2307" y="4006027"/>
              <a:ext cx="914400" cy="9144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E4FC33-A1B8-4215-A3D4-DA5E611EE8DD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EEDB32-1961-4B2A-8422-8A7A60BE1F92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기대 효과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2C78667-4D5D-4040-BA94-A63B62A49C54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06D2FCC-1503-4EE6-98FC-27ACF508B148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7EE7542-FF48-43A1-9327-3A5CBFAD4E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806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D44389-8901-4C8F-8860-EDE8A3F45813}"/>
              </a:ext>
            </a:extLst>
          </p:cNvPr>
          <p:cNvSpPr/>
          <p:nvPr/>
        </p:nvSpPr>
        <p:spPr>
          <a:xfrm>
            <a:off x="698500" y="1376140"/>
            <a:ext cx="10308719" cy="4748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[ 1]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박상윤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윤상현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허준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“R-FCN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Transfer Learning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기법을 이용한 영상기반 건설 안전모 자동 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탐지”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대한토목학회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논문집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39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권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대한토목학회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pp. 399-407, 2019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6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월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[ 2]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곽우찬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허지웅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김민정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심보경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김현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“IoT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와 딥러닝 영상분석을 이용한 스마트 안전모 서비스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연구”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ACK 2021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학술발표대회 논문집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28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권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한국과학기술정보연구원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pp. 1055-1058, 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2021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년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[ 3]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이승준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원대희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윤석창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류민형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조진수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성상경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이영재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임베디드 프로세서를 이용한 실시간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영상처리 시스템 구현”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한국항공우주학회 학술발표회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초록집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한국항공우주학회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pp. 1026-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1030, 2011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11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월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[ 4]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임선영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최재영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박영호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“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딥러닝 기반 건설 현장 작업자 안전관리 시스템 개발”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ACK 2021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학술</a:t>
            </a:r>
            <a:endParaRPr lang="en-US" altLang="ko-KR" kern="0" dirty="0">
              <a:solidFill>
                <a:srgbClr val="000000"/>
              </a:solidFill>
              <a:latin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    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발표대회 논문집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28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권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2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호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한국과학기술정보연구원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pp. 884-886, 2021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년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3AD0A-A481-4C9D-826E-CEB67F3B6DE8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A40F2E-BFD0-4BF0-A20B-A1EF39608BDB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 문헌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6B671E-9963-4A13-9855-E8CB32B3FEBD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8A17211-6468-4159-9F35-D0A17D54FC3E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E74E723-0E41-48AF-A19D-885CD217BB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2705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D44389-8901-4C8F-8860-EDE8A3F45813}"/>
              </a:ext>
            </a:extLst>
          </p:cNvPr>
          <p:cNvSpPr/>
          <p:nvPr/>
        </p:nvSpPr>
        <p:spPr>
          <a:xfrm>
            <a:off x="698500" y="1376140"/>
            <a:ext cx="10308719" cy="42577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1] </a:t>
            </a:r>
            <a:r>
              <a:rPr lang="en-US" altLang="ko-KR" dirty="0">
                <a:hlinkClick r:id="rId2"/>
              </a:rPr>
              <a:t>e-</a:t>
            </a:r>
            <a:r>
              <a:rPr lang="ko-KR" altLang="en-US" dirty="0">
                <a:hlinkClick r:id="rId2"/>
              </a:rPr>
              <a:t>나라지표 </a:t>
            </a:r>
            <a:r>
              <a:rPr lang="ko-KR" altLang="en-US" dirty="0" err="1">
                <a:hlinkClick r:id="rId2"/>
              </a:rPr>
              <a:t>지표조회상세</a:t>
            </a:r>
            <a:r>
              <a:rPr lang="ko-KR" altLang="en-US" dirty="0">
                <a:hlinkClick r:id="rId2"/>
              </a:rPr>
              <a:t> </a:t>
            </a:r>
            <a:r>
              <a:rPr lang="en-US" altLang="ko-KR" dirty="0">
                <a:hlinkClick r:id="rId2"/>
              </a:rPr>
              <a:t>(index.go.kr)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고용노동부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「산업재해 현황분석」</a:t>
            </a:r>
            <a:endParaRPr lang="en-US" altLang="ko-KR" b="0" i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2]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  <a:hlinkClick r:id="rId3"/>
              </a:rPr>
              <a:t>https://ilostat.ilo.org/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ILO,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OECD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 국가의 근로자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10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만명 당 사고 사망자수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」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3] </a:t>
            </a:r>
            <a:r>
              <a:rPr lang="ko-KR" altLang="en-US" dirty="0">
                <a:hlinkClick r:id="rId4"/>
              </a:rPr>
              <a:t>통계청 </a:t>
            </a:r>
            <a:r>
              <a:rPr lang="en-US" altLang="ko-KR" dirty="0">
                <a:hlinkClick r:id="rId4"/>
              </a:rPr>
              <a:t>(kostat.go.kr)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통계청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건설현장 추락위험 점검현장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」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[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그림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4]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  <a:hlinkClick r:id="rId5"/>
              </a:rPr>
              <a:t>https://aihub.or.kr/aidata/33921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sz="18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Aihub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8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</a:t>
            </a:r>
            <a:r>
              <a:rPr lang="ko-KR" altLang="en-US" sz="18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현장 안전장비 인식 이미지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」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7ACEEC-5071-4B0F-90C6-C24D83F36837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033961-D2D6-4CF3-9299-EE55790446C8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출처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98C9575-B86B-4806-8BAC-FB81A98C0FF1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D2D5E90-42E2-4BE9-BEE6-1F27F1AB7B12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0E2673-6100-49A4-AE86-8036C39CE5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6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3100" y="2897452"/>
            <a:ext cx="8305800" cy="1045898"/>
          </a:xfrm>
        </p:spPr>
        <p:txBody>
          <a:bodyPr>
            <a:normAutofit/>
          </a:bodyPr>
          <a:lstStyle/>
          <a:p>
            <a:r>
              <a:rPr lang="en-US" altLang="ko-KR" sz="4400" spc="-150" dirty="0" err="1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QnA</a:t>
            </a:r>
            <a:endParaRPr lang="ko-KR" altLang="en-US" sz="4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742CBE-E2B7-4321-9ECE-865DBA21BE5E}"/>
              </a:ext>
            </a:extLst>
          </p:cNvPr>
          <p:cNvCxnSpPr>
            <a:cxnSpLocks/>
          </p:cNvCxnSpPr>
          <p:nvPr/>
        </p:nvCxnSpPr>
        <p:spPr>
          <a:xfrm>
            <a:off x="3251200" y="2755635"/>
            <a:ext cx="30162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6019800" y="3706281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8C98185C-585D-4FC1-B194-67965EB34219}"/>
              </a:ext>
            </a:extLst>
          </p:cNvPr>
          <p:cNvSpPr txBox="1">
            <a:spLocks/>
          </p:cNvSpPr>
          <p:nvPr/>
        </p:nvSpPr>
        <p:spPr>
          <a:xfrm>
            <a:off x="2847975" y="2897452"/>
            <a:ext cx="649605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감사합니다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B23B706-F61A-43F8-A525-9DD9F7A2E27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E1AB06B-171A-4F02-965C-D4B55AA51357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49C1EA2-05AA-40EA-9711-4BDC410AAE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859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2717" y="268585"/>
            <a:ext cx="2852928" cy="44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0" spc="-150">
                <a:latin typeface="에스코어 드림 8 Heavy"/>
                <a:ea typeface="에스코어 드림 8 Heavy"/>
              </a:rPr>
              <a:t>CONTENTS</a:t>
            </a:r>
            <a:endParaRPr lang="en-US" altLang="ko-KR" sz="2400" b="0" spc="-150">
              <a:latin typeface="에스코어 드림 8 Heavy"/>
              <a:ea typeface="에스코어 드림 8 Heavy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202717" y="673100"/>
            <a:ext cx="2451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 rot="0"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0" name="직사각형 9"/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1" name="직선 연결선 10"/>
            <p:cNvCxnSpPr/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 rot="0">
            <a:off x="2423836" y="1800452"/>
            <a:ext cx="2418642" cy="1620144"/>
            <a:chOff x="2286912" y="2047120"/>
            <a:chExt cx="2418642" cy="1620144"/>
          </a:xfrm>
        </p:grpSpPr>
        <p:sp>
          <p:nvSpPr>
            <p:cNvPr id="24" name="TextBox 23"/>
            <p:cNvSpPr txBox="1"/>
            <p:nvPr/>
          </p:nvSpPr>
          <p:spPr>
            <a:xfrm>
              <a:off x="2286912" y="3144044"/>
              <a:ext cx="2233283" cy="5106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r>
                <a:rPr lang="en-US" altLang="ko-KR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- </a:t>
              </a:r>
              <a:r>
                <a:rPr lang="ko-KR" altLang="en-US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개발 기능 설명</a:t>
              </a:r>
              <a:endParaRPr lang="ko-KR" altLang="en-US" sz="1400">
                <a:solidFill>
                  <a:prstClr val="black"/>
                </a:solidFill>
                <a:latin typeface="에스코어 드림 3 Light"/>
                <a:ea typeface="에스코어 드림 3 Light"/>
              </a:endParaRPr>
            </a:p>
            <a:p>
              <a:pPr marR="0" lvl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r>
                <a:rPr lang="en-US" altLang="ko-KR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- </a:t>
              </a:r>
              <a:r>
                <a:rPr lang="ko-KR" altLang="en-US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전체 시스템 설명</a:t>
              </a:r>
              <a:endParaRPr kumimoji="0" lang="en-US" altLang="ko-KR" sz="14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에스코어 드림 3 Light"/>
                <a:ea typeface="에스코어 드림 3 Light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5400000">
              <a:off x="2435511" y="1926422"/>
              <a:ext cx="1107996" cy="1349392"/>
            </a:xfrm>
            <a:prstGeom prst="rect">
              <a:avLst/>
            </a:prstGeom>
            <a:noFill/>
          </p:spPr>
          <p:txBody>
            <a:bodyPr vert="vert270" wrap="square">
              <a:spAutoFit/>
            </a:bodyPr>
            <a:lstStyle/>
            <a:p>
              <a:pPr lvl="0">
                <a:defRPr/>
              </a:pPr>
              <a:r>
                <a:rPr lang="en-US" altLang="ko-KR" sz="6000" b="0" spc="-300">
                  <a:latin typeface="에스코어 드림 9 Black"/>
                  <a:ea typeface="에스코어 드림 9 Black"/>
                </a:rPr>
                <a:t>02</a:t>
              </a:r>
              <a:endParaRPr lang="ko-KR" altLang="en-US" sz="6000" b="0" spc="-300">
                <a:latin typeface="에스코어 드림 9 Black"/>
                <a:ea typeface="에스코어 드림 9 Black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198704" y="2308099"/>
              <a:ext cx="1506850" cy="6417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2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개발목표</a:t>
              </a:r>
              <a:endParaRPr lang="en-US" altLang="ko-KR" sz="2400">
                <a:solidFill>
                  <a:prstClr val="black"/>
                </a:solidFill>
                <a:latin typeface="에스코어 드림 3 Light"/>
                <a:ea typeface="에스코어 드림 3 Light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 rot="0">
            <a:off x="9775994" y="4679428"/>
            <a:ext cx="3072663" cy="1846660"/>
            <a:chOff x="10333311" y="4990704"/>
            <a:chExt cx="3072663" cy="1846660"/>
          </a:xfrm>
        </p:grpSpPr>
        <p:sp>
          <p:nvSpPr>
            <p:cNvPr id="36" name="TextBox 35"/>
            <p:cNvSpPr txBox="1"/>
            <p:nvPr/>
          </p:nvSpPr>
          <p:spPr>
            <a:xfrm rot="5400000">
              <a:off x="10454009" y="4870006"/>
              <a:ext cx="1107996" cy="1349392"/>
            </a:xfrm>
            <a:prstGeom prst="rect">
              <a:avLst/>
            </a:prstGeom>
            <a:noFill/>
          </p:spPr>
          <p:txBody>
            <a:bodyPr vert="vert270" wrap="square">
              <a:spAutoFit/>
            </a:bodyPr>
            <a:lstStyle/>
            <a:p>
              <a:pPr lvl="0">
                <a:defRPr/>
              </a:pPr>
              <a:r>
                <a:rPr lang="en-US" altLang="ko-KR" sz="6000" b="0" spc="-300">
                  <a:latin typeface="에스코어 드림 9 Black"/>
                  <a:ea typeface="에스코어 드림 9 Black"/>
                </a:rPr>
                <a:t>05</a:t>
              </a:r>
              <a:endParaRPr lang="ko-KR" altLang="en-US" sz="6000" b="0" spc="-300">
                <a:latin typeface="에스코어 드림 9 Black"/>
                <a:ea typeface="에스코어 드림 9 Black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333310" y="6098700"/>
              <a:ext cx="3072663" cy="7257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latinLnBrk="1" hangingPunct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- </a:t>
              </a:r>
              <a:r>
                <a:rPr lang="ko-KR" altLang="en-US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기대효과</a:t>
              </a:r>
              <a:endParaRPr lang="ko-KR" altLang="en-US" sz="1400">
                <a:solidFill>
                  <a:prstClr val="black"/>
                </a:solidFill>
                <a:latin typeface="에스코어 드림 3 Light"/>
                <a:ea typeface="에스코어 드림 3 Light"/>
              </a:endParaRPr>
            </a:p>
            <a:p>
              <a:pPr marL="0" marR="0" lvl="0" indent="0" defTabSz="914400" rtl="0" eaLnBrk="1" latinLnBrk="1" hangingPunct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- </a:t>
              </a:r>
              <a:r>
                <a:rPr lang="ko-KR" altLang="en-US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출처</a:t>
              </a:r>
              <a:endParaRPr lang="ko-KR" altLang="en-US" sz="1400">
                <a:solidFill>
                  <a:prstClr val="black"/>
                </a:solidFill>
                <a:latin typeface="에스코어 드림 3 Light"/>
                <a:ea typeface="에스코어 드림 3 Light"/>
              </a:endParaRPr>
            </a:p>
            <a:p>
              <a:pPr marL="0" marR="0" lvl="0" indent="0" defTabSz="914400" rtl="0" eaLnBrk="1" latinLnBrk="1" hangingPunct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- QNA</a:t>
              </a:r>
              <a:endParaRPr lang="en-US" altLang="ko-KR" sz="1400">
                <a:solidFill>
                  <a:prstClr val="black"/>
                </a:solidFill>
                <a:latin typeface="에스코어 드림 3 Light"/>
                <a:ea typeface="에스코어 드림 3 Ligh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225462" y="5257219"/>
              <a:ext cx="1487609" cy="6433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2400">
                  <a:latin typeface="에스코어 드림 9 Black"/>
                  <a:ea typeface="에스코어 드림 9 Black"/>
                </a:rPr>
                <a:t>결론 </a:t>
              </a:r>
              <a:endParaRPr lang="en-US" altLang="ko-KR" sz="1600">
                <a:solidFill>
                  <a:prstClr val="black"/>
                </a:solidFill>
                <a:latin typeface="에스코어 드림 3 Light"/>
                <a:ea typeface="에스코어 드림 3 Light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 rot="0">
            <a:off x="703864" y="1005484"/>
            <a:ext cx="2233283" cy="1612166"/>
            <a:chOff x="420534" y="1134765"/>
            <a:chExt cx="2233283" cy="1612166"/>
          </a:xfrm>
        </p:grpSpPr>
        <p:sp>
          <p:nvSpPr>
            <p:cNvPr id="15" name="TextBox 14"/>
            <p:cNvSpPr txBox="1"/>
            <p:nvPr/>
          </p:nvSpPr>
          <p:spPr>
            <a:xfrm rot="5400000">
              <a:off x="541232" y="1014067"/>
              <a:ext cx="1107996" cy="1349392"/>
            </a:xfrm>
            <a:prstGeom prst="rect">
              <a:avLst/>
            </a:prstGeom>
            <a:noFill/>
          </p:spPr>
          <p:txBody>
            <a:bodyPr vert="vert270" wrap="square">
              <a:spAutoFit/>
            </a:bodyPr>
            <a:lstStyle/>
            <a:p>
              <a:pPr lvl="0">
                <a:defRPr/>
              </a:pPr>
              <a:r>
                <a:rPr lang="en-US" altLang="ko-KR" sz="6000" b="0" spc="-300">
                  <a:latin typeface="에스코어 드림 9 Black"/>
                  <a:ea typeface="에스코어 드림 9 Black"/>
                </a:rPr>
                <a:t>01</a:t>
              </a:r>
              <a:endParaRPr lang="ko-KR" altLang="en-US" sz="6000" b="0" spc="-300">
                <a:latin typeface="에스코어 드림 9 Black"/>
                <a:ea typeface="에스코어 드림 9 Black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88010" y="1391755"/>
              <a:ext cx="1023862" cy="6406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2400">
                  <a:latin typeface="에스코어 드림 9 Black"/>
                  <a:ea typeface="에스코어 드림 9 Black"/>
                </a:rPr>
                <a:t>서론</a:t>
              </a:r>
              <a:endParaRPr lang="en-US" altLang="ko-KR" sz="2400">
                <a:solidFill>
                  <a:prstClr val="black"/>
                </a:solidFill>
                <a:latin typeface="에스코어 드림 3 Light"/>
                <a:ea typeface="에스코어 드림 3 Ligh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20534" y="2223711"/>
              <a:ext cx="2233283" cy="5135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- </a:t>
              </a:r>
              <a:r>
                <a:rPr lang="ko-KR" altLang="en-US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개발 배경</a:t>
              </a:r>
              <a:endParaRPr lang="ko-KR" altLang="en-US" sz="1400">
                <a:solidFill>
                  <a:prstClr val="black"/>
                </a:solidFill>
                <a:latin typeface="에스코어 드림 3 Light"/>
                <a:ea typeface="에스코어 드림 3 Light"/>
              </a:endParaRPr>
            </a:p>
            <a:p>
              <a:pPr marR="0" lvl="0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r>
                <a:rPr kumimoji="0" lang="en-US" altLang="ko-KR" sz="14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에스코어 드림 3 Light"/>
                  <a:ea typeface="에스코어 드림 3 Light"/>
                  <a:cs typeface="+mn-cs"/>
                </a:rPr>
                <a:t>- </a:t>
              </a:r>
              <a:r>
                <a:rPr kumimoji="0" lang="ko-KR" altLang="en-US" sz="1400" b="0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에스코어 드림 3 Light"/>
                  <a:ea typeface="에스코어 드림 3 Light"/>
                  <a:cs typeface="+mn-cs"/>
                </a:rPr>
                <a:t>중요성</a:t>
              </a:r>
              <a:endParaRPr kumimoji="0" lang="en-US" altLang="ko-KR" sz="14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에스코어 드림 3 Light"/>
                <a:ea typeface="에스코어 드림 3 Light"/>
                <a:cs typeface="+mn-cs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 rot="0">
            <a:off x="7369119" y="3864177"/>
            <a:ext cx="2493959" cy="1107996"/>
            <a:chOff x="7494142" y="4310759"/>
            <a:chExt cx="2493959" cy="1107996"/>
          </a:xfrm>
        </p:grpSpPr>
        <p:sp>
          <p:nvSpPr>
            <p:cNvPr id="28" name="TextBox 27"/>
            <p:cNvSpPr txBox="1"/>
            <p:nvPr/>
          </p:nvSpPr>
          <p:spPr>
            <a:xfrm rot="5400000">
              <a:off x="7614840" y="4190061"/>
              <a:ext cx="1097924" cy="1349392"/>
            </a:xfrm>
            <a:prstGeom prst="rect">
              <a:avLst/>
            </a:prstGeom>
            <a:noFill/>
          </p:spPr>
          <p:txBody>
            <a:bodyPr vert="vert270" wrap="square">
              <a:spAutoFit/>
            </a:bodyPr>
            <a:lstStyle/>
            <a:p>
              <a:pPr lvl="0">
                <a:defRPr/>
              </a:pPr>
              <a:r>
                <a:rPr lang="en-US" altLang="ko-KR" sz="6000" b="0" spc="-300">
                  <a:latin typeface="에스코어 드림 9 Black"/>
                  <a:ea typeface="에스코어 드림 9 Black"/>
                </a:rPr>
                <a:t>04</a:t>
              </a:r>
              <a:endParaRPr lang="ko-KR" altLang="en-US" sz="6000" b="0" spc="-300">
                <a:latin typeface="에스코어 드림 9 Black"/>
                <a:ea typeface="에스코어 드림 9 Black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459068" y="4477833"/>
              <a:ext cx="152903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유사기술 분석</a:t>
              </a:r>
              <a:endParaRPr lang="en-US" altLang="ko-KR" sz="2400">
                <a:solidFill>
                  <a:prstClr val="black"/>
                </a:solidFill>
                <a:latin typeface="에스코어 드림 3 Light"/>
                <a:ea typeface="에스코어 드림 3 Light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 rot="0">
            <a:off x="4886770" y="2795778"/>
            <a:ext cx="3072663" cy="1846660"/>
            <a:chOff x="4758576" y="3144044"/>
            <a:chExt cx="3072663" cy="1846660"/>
          </a:xfrm>
        </p:grpSpPr>
        <p:sp>
          <p:nvSpPr>
            <p:cNvPr id="31" name="TextBox 30"/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>
              <a:spAutoFit/>
            </a:bodyPr>
            <a:lstStyle/>
            <a:p>
              <a:pPr lvl="0">
                <a:defRPr/>
              </a:pPr>
              <a:r>
                <a:rPr lang="en-US" altLang="ko-KR" sz="6000" b="0" spc="-300">
                  <a:latin typeface="에스코어 드림 9 Black"/>
                  <a:ea typeface="에스코어 드림 9 Black"/>
                </a:rPr>
                <a:t>03 </a:t>
              </a:r>
              <a:endParaRPr lang="ko-KR" altLang="en-US" sz="6000" b="0" spc="-300">
                <a:latin typeface="에스코어 드림 9 Black"/>
                <a:ea typeface="에스코어 드림 9 Black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758576" y="4252040"/>
              <a:ext cx="3072663" cy="7234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defTabSz="914400" rtl="0" eaLnBrk="1" latinLnBrk="1" hangingPunct="1"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r>
                <a:rPr lang="en-US" altLang="ko-KR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- </a:t>
              </a:r>
              <a:r>
                <a:rPr lang="ko-KR" altLang="en-US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구축 데이터</a:t>
              </a:r>
              <a:endParaRPr lang="ko-KR" altLang="en-US" sz="1400">
                <a:solidFill>
                  <a:prstClr val="black"/>
                </a:solidFill>
                <a:latin typeface="에스코어 드림 3 Light"/>
                <a:ea typeface="에스코어 드림 3 Light"/>
              </a:endParaRPr>
            </a:p>
            <a:p>
              <a:pPr marR="0" lvl="0" defTabSz="914400" rtl="0" eaLnBrk="1" latinLnBrk="1" hangingPunct="1"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r>
                <a:rPr lang="en-US" altLang="ko-KR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- </a:t>
              </a:r>
              <a:r>
                <a:rPr lang="ko-KR" altLang="en-US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사용 임베디드 보드</a:t>
              </a:r>
              <a:endParaRPr lang="ko-KR" altLang="en-US" sz="1400">
                <a:solidFill>
                  <a:prstClr val="black"/>
                </a:solidFill>
                <a:latin typeface="에스코어 드림 3 Light"/>
                <a:ea typeface="에스코어 드림 3 Light"/>
              </a:endParaRPr>
            </a:p>
            <a:p>
              <a:pPr marR="0" lvl="0" defTabSz="914400" rtl="0" eaLnBrk="1" latinLnBrk="1" hangingPunct="1"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r>
                <a:rPr lang="en-US" altLang="ko-KR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- </a:t>
              </a:r>
              <a:r>
                <a:rPr lang="ko-KR" altLang="en-US" sz="1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상세 개발 방법</a:t>
              </a:r>
              <a:endParaRPr lang="en-US" altLang="ko-KR" sz="1400">
                <a:solidFill>
                  <a:prstClr val="black"/>
                </a:solidFill>
                <a:latin typeface="에스코어 드림 3 Light"/>
                <a:ea typeface="에스코어 드림 3 Ligh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72293" y="3288486"/>
              <a:ext cx="1530686" cy="8202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상세</a:t>
              </a:r>
              <a:endParaRPr lang="ko-KR" altLang="en-US" sz="2400">
                <a:solidFill>
                  <a:prstClr val="black"/>
                </a:solidFill>
                <a:latin typeface="에스코어 드림 3 Light"/>
                <a:ea typeface="에스코어 드림 3 Light"/>
              </a:endParaRPr>
            </a:p>
            <a:p>
              <a:pPr lvl="0">
                <a:defRPr/>
              </a:pPr>
              <a:r>
                <a:rPr lang="ko-KR" altLang="en-US" sz="2400">
                  <a:solidFill>
                    <a:prstClr val="black"/>
                  </a:solidFill>
                  <a:latin typeface="에스코어 드림 3 Light"/>
                  <a:ea typeface="에스코어 드림 3 Light"/>
                </a:rPr>
                <a:t>개발내용</a:t>
              </a:r>
              <a:endParaRPr lang="en-US" altLang="ko-KR" sz="2400">
                <a:solidFill>
                  <a:prstClr val="black"/>
                </a:solidFill>
                <a:latin typeface="에스코어 드림 3 Light"/>
                <a:ea typeface="에스코어 드림 3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2862C3-53FA-4049-B126-FC23BE1A0F5E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3F7F5C-AD1C-4352-B315-05550CD57F87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3105EB-FCA5-4FF9-BC0E-7CE79D1C5B59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배경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B26201-1A88-4AD1-A0F6-CB352DDD9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49" y="1471531"/>
            <a:ext cx="10566400" cy="43785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F12E74-FC86-4200-9ABD-4C1A04CDA8CE}"/>
              </a:ext>
            </a:extLst>
          </p:cNvPr>
          <p:cNvSpPr txBox="1"/>
          <p:nvPr/>
        </p:nvSpPr>
        <p:spPr>
          <a:xfrm>
            <a:off x="698500" y="6099200"/>
            <a:ext cx="1056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17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년도 까지 줄어들다 이후 높아지는 추세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4E764A-5520-4EF0-A16D-3F850A514793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62F202-515F-4C75-9ADB-0BC1D07F7864}"/>
              </a:ext>
            </a:extLst>
          </p:cNvPr>
          <p:cNvCxnSpPr>
            <a:cxnSpLocks/>
          </p:cNvCxnSpPr>
          <p:nvPr/>
        </p:nvCxnSpPr>
        <p:spPr>
          <a:xfrm>
            <a:off x="2631057" y="2648311"/>
            <a:ext cx="4373592" cy="113006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A2CB12-936A-496F-BF51-FCFDFA962A35}"/>
              </a:ext>
            </a:extLst>
          </p:cNvPr>
          <p:cNvCxnSpPr>
            <a:cxnSpLocks/>
          </p:cNvCxnSpPr>
          <p:nvPr/>
        </p:nvCxnSpPr>
        <p:spPr>
          <a:xfrm flipV="1">
            <a:off x="7004649" y="2932983"/>
            <a:ext cx="2915728" cy="8453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CAC89C-E8CC-429D-B384-7C7AAEB42E18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D6FFFFA-9025-43F6-BBF8-0CE86D7F4E8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3671E1C-A17D-486C-9458-F6C0E6668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5608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2401926-6C6C-4FCF-8602-4E67BD792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602007"/>
            <a:ext cx="10566400" cy="4309205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배경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71ACE70-8ADA-4535-AB1C-2A21CE847822}"/>
              </a:ext>
            </a:extLst>
          </p:cNvPr>
          <p:cNvSpPr txBox="1"/>
          <p:nvPr/>
        </p:nvSpPr>
        <p:spPr>
          <a:xfrm>
            <a:off x="698500" y="6090798"/>
            <a:ext cx="1056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OECD 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국가와 비교하였을 때 사고 사망자 수가 상당히 높은 순위에 위치함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6D7E602D-9D52-4215-97FE-1410CCFF1C56}"/>
              </a:ext>
            </a:extLst>
          </p:cNvPr>
          <p:cNvSpPr/>
          <p:nvPr/>
        </p:nvSpPr>
        <p:spPr>
          <a:xfrm>
            <a:off x="2032659" y="2634585"/>
            <a:ext cx="258793" cy="40544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280BE6-B618-4BE7-AC05-026B8182BE5E}"/>
              </a:ext>
            </a:extLst>
          </p:cNvPr>
          <p:cNvSpPr/>
          <p:nvPr/>
        </p:nvSpPr>
        <p:spPr>
          <a:xfrm>
            <a:off x="2082801" y="3081928"/>
            <a:ext cx="158510" cy="16226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80C73EE-1F29-4588-8C14-F1BADEF9D82C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D539633-3E53-48CF-99A3-82BCFE6A9BAA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6F18C83-F0A2-487B-B8CC-6F7582B47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1998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C83E7AE-80A5-4A97-BB48-A0BB899D6C1D}"/>
              </a:ext>
            </a:extLst>
          </p:cNvPr>
          <p:cNvCxnSpPr>
            <a:cxnSpLocks/>
          </p:cNvCxnSpPr>
          <p:nvPr/>
        </p:nvCxnSpPr>
        <p:spPr>
          <a:xfrm>
            <a:off x="6150225" y="3083041"/>
            <a:ext cx="53254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79C83D7-19D6-4654-84F7-5985876E3E7F}"/>
              </a:ext>
            </a:extLst>
          </p:cNvPr>
          <p:cNvCxnSpPr>
            <a:cxnSpLocks/>
          </p:cNvCxnSpPr>
          <p:nvPr/>
        </p:nvCxnSpPr>
        <p:spPr>
          <a:xfrm>
            <a:off x="6186878" y="5641754"/>
            <a:ext cx="53254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23E4F95C-8E6A-4878-84AB-53730D367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" t="604" r="1215" b="2341"/>
          <a:stretch/>
        </p:blipFill>
        <p:spPr bwMode="auto">
          <a:xfrm>
            <a:off x="679683" y="1401595"/>
            <a:ext cx="5094993" cy="442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8E31C6D-2D36-4336-88F2-D2C6A41974B0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68CA50-3602-4E6D-B326-898F21864F2F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5F7348-DC6F-4CF0-9AFE-949B384EF7C4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중요성</a:t>
              </a:r>
            </a:p>
          </p:txBody>
        </p:sp>
      </p:grpSp>
      <p:pic>
        <p:nvPicPr>
          <p:cNvPr id="1026" name="Picture 2" descr="경량형) 어린이·청소년용 자동 안전모 A901">
            <a:extLst>
              <a:ext uri="{FF2B5EF4-FFF2-40B4-BE49-F238E27FC236}">
                <a16:creationId xmlns:a16="http://schemas.microsoft.com/office/drawing/2014/main" id="{BE63DC2E-905D-4928-8C36-61CAC8D04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00" r="95600">
                        <a14:foregroundMark x1="8900" y1="52900" x2="8900" y2="52900"/>
                        <a14:foregroundMark x1="9200" y1="55100" x2="9200" y2="55100"/>
                        <a14:foregroundMark x1="5600" y1="55800" x2="5600" y2="55800"/>
                        <a14:foregroundMark x1="92700" y1="77900" x2="92700" y2="77900"/>
                        <a14:foregroundMark x1="95600" y1="78100" x2="95600" y2="78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991" flipH="1">
            <a:off x="7081295" y="-342877"/>
            <a:ext cx="3495363" cy="349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64320A-EBA9-40F9-A188-352857D9991B}"/>
              </a:ext>
            </a:extLst>
          </p:cNvPr>
          <p:cNvSpPr txBox="1"/>
          <p:nvPr/>
        </p:nvSpPr>
        <p:spPr>
          <a:xfrm>
            <a:off x="6096000" y="3539136"/>
            <a:ext cx="5619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점검 항목 중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근로자 개인보호구 착용불량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＇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두번째에 위치하고 있음</a:t>
            </a:r>
            <a:endParaRPr lang="en-US" altLang="ko-KR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5607FC-632E-40F9-A079-FA4CD580BDC8}"/>
              </a:ext>
            </a:extLst>
          </p:cNvPr>
          <p:cNvSpPr txBox="1"/>
          <p:nvPr/>
        </p:nvSpPr>
        <p:spPr>
          <a:xfrm>
            <a:off x="6095999" y="4689639"/>
            <a:ext cx="5619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근로자 개인보호구 착용에 대한 문제를 해결한다면 산업재해를 줄이는데 큰 역할 가능</a:t>
            </a:r>
            <a:endParaRPr lang="en-US" altLang="ko-KR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629B00-4D54-4554-B7D9-478BEFB9116B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54517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15456F0-4A5A-4661-B740-D817C22DD534}"/>
              </a:ext>
            </a:extLst>
          </p:cNvPr>
          <p:cNvSpPr/>
          <p:nvPr/>
        </p:nvSpPr>
        <p:spPr>
          <a:xfrm rot="10800000">
            <a:off x="4988650" y="2797447"/>
            <a:ext cx="389800" cy="2772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8C0E84-AC6A-44DD-BE68-CD1664A637B2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6BA583D-9516-49EF-B66E-D2C4BA25156E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AFFC94B-76AA-4ACE-86D6-3DB4C5A56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433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0219245-7B31-44DD-B4BE-FBF30DA91067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67BCD6-456D-4BDB-A319-F07D551F37E0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E5DDB7-43CD-4A63-B39B-098FE50BD2A6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목표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E8FA3D9F-B1F6-405A-A615-0E0839BAA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449" y="8760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" name="Picture 4" descr="길거리 쓰러진 사람 찾아내는 CCTV 영상 AI기술, 대전서 첫 적용한다 : 동아사이언스">
            <a:extLst>
              <a:ext uri="{FF2B5EF4-FFF2-40B4-BE49-F238E27FC236}">
                <a16:creationId xmlns:a16="http://schemas.microsoft.com/office/drawing/2014/main" id="{7D57829E-0399-4F4D-A0B3-AF566B66F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09" y="1522717"/>
            <a:ext cx="4432220" cy="408622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E6B0A10-C90D-46CF-9928-04B079104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933" y="842724"/>
            <a:ext cx="4634020" cy="408622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0D7B339-3A9A-4278-84FB-7FE3FECCD564}"/>
              </a:ext>
            </a:extLst>
          </p:cNvPr>
          <p:cNvSpPr txBox="1"/>
          <p:nvPr/>
        </p:nvSpPr>
        <p:spPr>
          <a:xfrm>
            <a:off x="344209" y="5688770"/>
            <a:ext cx="10566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안전모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안전화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안전벨트와 같은 공사현장에 쓰이는 안전장비 탐지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떨어짐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부딪힘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넘어짐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물체에 맞음과 같은 공사현장에서 발생할 수 있는 이상 행동 탐지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32" name="Picture 8" descr="Jetson Nano 사운드 카드 드라이버 프리 USB 오디오 코덱, Nvidia Jetson Nano B01 2GB 용 스피커 2 개  포함|Demo Board Accessories| - AliExpress">
            <a:extLst>
              <a:ext uri="{FF2B5EF4-FFF2-40B4-BE49-F238E27FC236}">
                <a16:creationId xmlns:a16="http://schemas.microsoft.com/office/drawing/2014/main" id="{F7A265DB-F92D-4C14-9B2F-86E561182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144" y="1738542"/>
            <a:ext cx="3937918" cy="327349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959A6B-6E23-4BF7-A866-FB1C360772D7}"/>
              </a:ext>
            </a:extLst>
          </p:cNvPr>
          <p:cNvSpPr txBox="1"/>
          <p:nvPr/>
        </p:nvSpPr>
        <p:spPr>
          <a:xfrm>
            <a:off x="7873083" y="5468109"/>
            <a:ext cx="403316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알림</a:t>
            </a:r>
            <a:endParaRPr lang="en-US" altLang="ko-KR" sz="2000" b="1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 과정에서 안전장비 미착용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이상행동 등이 검출되면 사운드를 통하여 현장의 근로자들에게 알림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D3660F9-CA4B-4CC0-BEA7-0FB2D81F586E}"/>
              </a:ext>
            </a:extLst>
          </p:cNvPr>
          <p:cNvSpPr/>
          <p:nvPr/>
        </p:nvSpPr>
        <p:spPr>
          <a:xfrm>
            <a:off x="7301425" y="3282904"/>
            <a:ext cx="467274" cy="35024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A252A9D-100F-4524-AC8C-864FFCFF3A14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0C59068-CF29-4980-8AA2-26E51EC8DAD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A09F62A-39F7-45BF-B3A7-4C137D888B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5272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D8B2A46D-6FA9-4466-9361-835D99CA7FB3}"/>
              </a:ext>
            </a:extLst>
          </p:cNvPr>
          <p:cNvGrpSpPr/>
          <p:nvPr/>
        </p:nvGrpSpPr>
        <p:grpSpPr>
          <a:xfrm>
            <a:off x="75883" y="-19050"/>
            <a:ext cx="4118746" cy="861774"/>
            <a:chOff x="75883" y="-19050"/>
            <a:chExt cx="4118746" cy="86177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678FFE-1920-4BD8-AB85-4EA653737D2F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E72F0E-267A-4AE4-90B8-129D6537656F}"/>
                </a:ext>
              </a:extLst>
            </p:cNvPr>
            <p:cNvSpPr txBox="1"/>
            <p:nvPr/>
          </p:nvSpPr>
          <p:spPr>
            <a:xfrm>
              <a:off x="707449" y="166898"/>
              <a:ext cx="3487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전체 시스템 설명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B480941-B206-4565-AAF6-780B0CB57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27" y="2712758"/>
            <a:ext cx="2818532" cy="24458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E96DEDC-F476-4ABD-9B65-26FC86C68E51}"/>
              </a:ext>
            </a:extLst>
          </p:cNvPr>
          <p:cNvSpPr/>
          <p:nvPr/>
        </p:nvSpPr>
        <p:spPr>
          <a:xfrm>
            <a:off x="620027" y="5158590"/>
            <a:ext cx="2818532" cy="43962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에스코어 드림 3 Light" panose="020B0303030302020204"/>
                <a:ea typeface="에스코어 드림 3 Light" panose="020B0303030302020204"/>
              </a:rPr>
              <a:t>데이터 입력</a:t>
            </a:r>
          </a:p>
        </p:txBody>
      </p:sp>
      <p:pic>
        <p:nvPicPr>
          <p:cNvPr id="31" name="그래픽 30" descr="오른쪽 화살표 단색으로 채워진">
            <a:extLst>
              <a:ext uri="{FF2B5EF4-FFF2-40B4-BE49-F238E27FC236}">
                <a16:creationId xmlns:a16="http://schemas.microsoft.com/office/drawing/2014/main" id="{8913AD1F-DE4E-4C2A-90B2-C31DE332A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5109" y="3715862"/>
            <a:ext cx="318978" cy="439623"/>
          </a:xfrm>
          <a:prstGeom prst="rect">
            <a:avLst/>
          </a:prstGeom>
        </p:spPr>
      </p:pic>
      <p:pic>
        <p:nvPicPr>
          <p:cNvPr id="32" name="그래픽 31" descr="오른쪽 화살표 단색으로 채워진">
            <a:extLst>
              <a:ext uri="{FF2B5EF4-FFF2-40B4-BE49-F238E27FC236}">
                <a16:creationId xmlns:a16="http://schemas.microsoft.com/office/drawing/2014/main" id="{E45AAA85-DE79-4C34-B27D-9D271EBBB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1589" y="3715862"/>
            <a:ext cx="318978" cy="439623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3918FB7-4EB1-47B5-AE47-3FBA9365479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C8245E-EDB0-4B12-92AF-ECF6DB57F053}"/>
              </a:ext>
            </a:extLst>
          </p:cNvPr>
          <p:cNvSpPr/>
          <p:nvPr/>
        </p:nvSpPr>
        <p:spPr>
          <a:xfrm>
            <a:off x="4200878" y="5158590"/>
            <a:ext cx="3029035" cy="43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에스코어 드림 3 Light"/>
              </a:rPr>
              <a:t>Jetson nano </a:t>
            </a:r>
            <a:r>
              <a:rPr lang="ko-KR" altLang="en-US" sz="1600" dirty="0">
                <a:solidFill>
                  <a:schemeClr val="tx1"/>
                </a:solidFill>
                <a:latin typeface="에스코어 드림 3 Light"/>
              </a:rPr>
              <a:t>객체 탐지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BAB30EF-70BF-4BFE-A2D4-DEDB4608EB26}"/>
              </a:ext>
            </a:extLst>
          </p:cNvPr>
          <p:cNvGrpSpPr/>
          <p:nvPr/>
        </p:nvGrpSpPr>
        <p:grpSpPr>
          <a:xfrm>
            <a:off x="4200878" y="1839377"/>
            <a:ext cx="3864273" cy="3319213"/>
            <a:chOff x="4200878" y="1661577"/>
            <a:chExt cx="3864273" cy="3319213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E2576F4D-4BA7-46DC-AED7-A1F62FDA3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0878" y="2534958"/>
              <a:ext cx="3029035" cy="244583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7D28D66-CA44-427C-9ACB-1A3A025C3C5F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65151" y="1661577"/>
              <a:ext cx="1800000" cy="1440000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A11CB5D-40E7-4736-B9A2-D2A740B8F9B4}"/>
              </a:ext>
            </a:extLst>
          </p:cNvPr>
          <p:cNvSpPr/>
          <p:nvPr/>
        </p:nvSpPr>
        <p:spPr>
          <a:xfrm>
            <a:off x="8395876" y="5158589"/>
            <a:ext cx="2647593" cy="43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에스코어 드림 3 Light" panose="020B0303030302020204"/>
                <a:ea typeface="에스코어 드림 3 Light" panose="020B0303030302020204"/>
              </a:rPr>
              <a:t>유사시 알람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486263E-63BF-4A4C-80AD-E6B4C860A2D4}"/>
              </a:ext>
            </a:extLst>
          </p:cNvPr>
          <p:cNvSpPr/>
          <p:nvPr/>
        </p:nvSpPr>
        <p:spPr>
          <a:xfrm>
            <a:off x="9002598" y="2801442"/>
            <a:ext cx="1659117" cy="914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8" descr="Jetson Nano 사운드 카드 드라이버 프리 USB 오디오 코덱, Nvidia Jetson Nano B01 2GB 용 스피커 2 개  포함|Demo Board Accessories| - AliExpress">
            <a:extLst>
              <a:ext uri="{FF2B5EF4-FFF2-40B4-BE49-F238E27FC236}">
                <a16:creationId xmlns:a16="http://schemas.microsoft.com/office/drawing/2014/main" id="{74FD4B1C-0462-4614-9315-F6DD39967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876" y="2792015"/>
            <a:ext cx="2647593" cy="233186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1CA4E2-8DB0-4142-822B-A29BD40168E6}"/>
              </a:ext>
            </a:extLst>
          </p:cNvPr>
          <p:cNvSpPr/>
          <p:nvPr/>
        </p:nvSpPr>
        <p:spPr>
          <a:xfrm>
            <a:off x="8927703" y="2835387"/>
            <a:ext cx="1800000" cy="771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D2D063D-B286-4DC1-AB7D-543F1792FF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6243" y="2835387"/>
            <a:ext cx="1714500" cy="866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C2B6F9-3D4A-47A8-96DA-69B48946DBC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097516" y="1819348"/>
            <a:ext cx="1800000" cy="14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8BEFE9B-5F6C-4A95-BCE1-FCA8E3317C15}"/>
              </a:ext>
            </a:extLst>
          </p:cNvPr>
          <p:cNvSpPr/>
          <p:nvPr/>
        </p:nvSpPr>
        <p:spPr>
          <a:xfrm>
            <a:off x="3598781" y="3782824"/>
            <a:ext cx="467274" cy="35024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E8AA0F9A-FC37-4F6D-8E67-4538666248A3}"/>
              </a:ext>
            </a:extLst>
          </p:cNvPr>
          <p:cNvSpPr/>
          <p:nvPr/>
        </p:nvSpPr>
        <p:spPr>
          <a:xfrm>
            <a:off x="7591957" y="3782824"/>
            <a:ext cx="467274" cy="35024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C84C783-D17D-4B60-BFDB-FBE32BF603BF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03CBE87-0BC1-4D47-8C16-CA4534D54E14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4EB7245-B6C5-4826-B26F-EFDA6A0EB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2393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2C7EC35-A99B-44E5-B307-B189B1055581}"/>
              </a:ext>
            </a:extLst>
          </p:cNvPr>
          <p:cNvGrpSpPr/>
          <p:nvPr/>
        </p:nvGrpSpPr>
        <p:grpSpPr>
          <a:xfrm>
            <a:off x="75883" y="-19050"/>
            <a:ext cx="3295966" cy="861774"/>
            <a:chOff x="75883" y="-19050"/>
            <a:chExt cx="3295966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46603F8-F9FB-4ED8-891C-1EDCEC4926E3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5867D9-5E9C-4038-A084-0FA18610DD6A}"/>
                </a:ext>
              </a:extLst>
            </p:cNvPr>
            <p:cNvSpPr txBox="1"/>
            <p:nvPr/>
          </p:nvSpPr>
          <p:spPr>
            <a:xfrm>
              <a:off x="707448" y="166898"/>
              <a:ext cx="26644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구축 데이터 </a:t>
              </a:r>
            </a:p>
          </p:txBody>
        </p:sp>
      </p:grpSp>
      <p:pic>
        <p:nvPicPr>
          <p:cNvPr id="3" name="그래픽 2" descr="데이터베이스 단색으로 채워진">
            <a:extLst>
              <a:ext uri="{FF2B5EF4-FFF2-40B4-BE49-F238E27FC236}">
                <a16:creationId xmlns:a16="http://schemas.microsoft.com/office/drawing/2014/main" id="{977B613F-DA6B-4228-A65C-ACD298537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5331" y="108436"/>
            <a:ext cx="606801" cy="606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25C45E-F791-4355-821A-FF7F1B77B959}"/>
              </a:ext>
            </a:extLst>
          </p:cNvPr>
          <p:cNvSpPr txBox="1"/>
          <p:nvPr/>
        </p:nvSpPr>
        <p:spPr>
          <a:xfrm>
            <a:off x="217714" y="876636"/>
            <a:ext cx="1056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Aihub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공사현장 안전장비 인식 이미지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데이터를 사용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F72980D-7AE9-4833-9542-C8EC507E4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810120"/>
              </p:ext>
            </p:extLst>
          </p:nvPr>
        </p:nvGraphicFramePr>
        <p:xfrm>
          <a:off x="8215239" y="1972046"/>
          <a:ext cx="3263906" cy="3669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689">
                  <a:extLst>
                    <a:ext uri="{9D8B030D-6E8A-4147-A177-3AD203B41FA5}">
                      <a16:colId xmlns:a16="http://schemas.microsoft.com/office/drawing/2014/main" val="660054272"/>
                    </a:ext>
                  </a:extLst>
                </a:gridCol>
                <a:gridCol w="611772">
                  <a:extLst>
                    <a:ext uri="{9D8B030D-6E8A-4147-A177-3AD203B41FA5}">
                      <a16:colId xmlns:a16="http://schemas.microsoft.com/office/drawing/2014/main" val="2220813532"/>
                    </a:ext>
                  </a:extLst>
                </a:gridCol>
                <a:gridCol w="1179445">
                  <a:extLst>
                    <a:ext uri="{9D8B030D-6E8A-4147-A177-3AD203B41FA5}">
                      <a16:colId xmlns:a16="http://schemas.microsoft.com/office/drawing/2014/main" val="2655922092"/>
                    </a:ext>
                  </a:extLst>
                </a:gridCol>
              </a:tblGrid>
              <a:tr h="730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데이터유형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단위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수량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98558076"/>
                  </a:ext>
                </a:extLst>
              </a:tr>
              <a:tr h="5645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2,000,000</a:t>
                      </a:r>
                      <a:endParaRPr lang="ko-KR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12701796"/>
                  </a:ext>
                </a:extLst>
              </a:tr>
              <a:tr h="564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Instance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9,160,000</a:t>
                      </a:r>
                      <a:endParaRPr lang="ko-KR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1499661"/>
                  </a:ext>
                </a:extLst>
              </a:tr>
              <a:tr h="730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Bounding Box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9,000,000</a:t>
                      </a:r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48940396"/>
                  </a:ext>
                </a:extLst>
              </a:tr>
              <a:tr h="539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Keypoint</a:t>
                      </a:r>
                      <a:endParaRPr lang="ko-KR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120,000</a:t>
                      </a:r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98332547"/>
                  </a:ext>
                </a:extLst>
              </a:tr>
              <a:tr h="539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용량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GB</a:t>
                      </a:r>
                      <a:endParaRPr lang="ko-KR" altLang="en-US" sz="16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약 </a:t>
                      </a:r>
                      <a:r>
                        <a:rPr lang="en-US" altLang="ko-KR" sz="1600" dirty="0"/>
                        <a:t>800</a:t>
                      </a:r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5051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FFB7AC8-09A9-42CC-9BFC-6685065FEA51}"/>
              </a:ext>
            </a:extLst>
          </p:cNvPr>
          <p:cNvSpPr txBox="1"/>
          <p:nvPr/>
        </p:nvSpPr>
        <p:spPr>
          <a:xfrm>
            <a:off x="624504" y="6162581"/>
            <a:ext cx="28302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유형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: </a:t>
            </a:r>
            <a:r>
              <a:rPr lang="ko-KR" altLang="en-US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영상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(.jpg)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A8393F8-A087-4B08-89C0-825F3C2D4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0" y="1585917"/>
            <a:ext cx="2830287" cy="449229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EC3529D-9308-4597-8B01-18643951F9C1}"/>
              </a:ext>
            </a:extLst>
          </p:cNvPr>
          <p:cNvSpPr txBox="1"/>
          <p:nvPr/>
        </p:nvSpPr>
        <p:spPr>
          <a:xfrm>
            <a:off x="4081186" y="6162581"/>
            <a:ext cx="3655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유형 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Annotation(.</a:t>
            </a:r>
            <a:r>
              <a:rPr lang="en-US" altLang="ko-KR" sz="1600" b="1" spc="-1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json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D6DABCE-FA2F-411B-8E79-483222D28A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38" b="38974"/>
          <a:stretch/>
        </p:blipFill>
        <p:spPr>
          <a:xfrm>
            <a:off x="4397831" y="1585917"/>
            <a:ext cx="3022206" cy="449229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64543F8-7C2A-4D4A-BFD7-DA084A040164}"/>
              </a:ext>
            </a:extLst>
          </p:cNvPr>
          <p:cNvGrpSpPr/>
          <p:nvPr/>
        </p:nvGrpSpPr>
        <p:grpSpPr>
          <a:xfrm>
            <a:off x="7956255" y="5714744"/>
            <a:ext cx="5650589" cy="830997"/>
            <a:chOff x="7981655" y="5651244"/>
            <a:chExt cx="5650589" cy="830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7419CC-9A86-49F2-8486-D954DDE0371F}"/>
                </a:ext>
              </a:extLst>
            </p:cNvPr>
            <p:cNvSpPr txBox="1"/>
            <p:nvPr/>
          </p:nvSpPr>
          <p:spPr>
            <a:xfrm>
              <a:off x="7981655" y="5651244"/>
              <a:ext cx="565058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데이터 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Class</a:t>
              </a:r>
            </a:p>
            <a:p>
              <a:r>
                <a:rPr lang="en-US" altLang="ko-KR" sz="16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안전보호구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중장비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구조물 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비계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자재 및 공구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</a:p>
            <a:p>
              <a:r>
                <a:rPr lang="en-US" altLang="ko-KR" sz="16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떨어짐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부딪힘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넘어짐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물체에 맞음</a:t>
              </a:r>
              <a:endParaRPr lang="en-US" altLang="ko-KR" sz="1600" spc="-15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9B6247F-C561-4255-B1A7-A8084EE12ED7}"/>
                </a:ext>
              </a:extLst>
            </p:cNvPr>
            <p:cNvGrpSpPr/>
            <p:nvPr/>
          </p:nvGrpSpPr>
          <p:grpSpPr>
            <a:xfrm>
              <a:off x="8183489" y="5925327"/>
              <a:ext cx="2909887" cy="523001"/>
              <a:chOff x="8183489" y="5925327"/>
              <a:chExt cx="2909887" cy="523001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D859F59F-103E-4EDE-AEEC-65CDD5FED69D}"/>
                  </a:ext>
                </a:extLst>
              </p:cNvPr>
              <p:cNvSpPr/>
              <p:nvPr/>
            </p:nvSpPr>
            <p:spPr>
              <a:xfrm>
                <a:off x="8183489" y="5925327"/>
                <a:ext cx="933450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7F9F332E-2178-4608-8014-9773381D9B7B}"/>
                  </a:ext>
                </a:extLst>
              </p:cNvPr>
              <p:cNvSpPr/>
              <p:nvPr/>
            </p:nvSpPr>
            <p:spPr>
              <a:xfrm>
                <a:off x="8183489" y="6185587"/>
                <a:ext cx="606419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B6DB872E-22D4-438F-AE50-2FFBBE5D6A37}"/>
                  </a:ext>
                </a:extLst>
              </p:cNvPr>
              <p:cNvSpPr/>
              <p:nvPr/>
            </p:nvSpPr>
            <p:spPr>
              <a:xfrm>
                <a:off x="8813729" y="6183756"/>
                <a:ext cx="606419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B2E19763-5188-4E18-9155-C7E8D53EEADF}"/>
                  </a:ext>
                </a:extLst>
              </p:cNvPr>
              <p:cNvSpPr/>
              <p:nvPr/>
            </p:nvSpPr>
            <p:spPr>
              <a:xfrm>
                <a:off x="9450304" y="6183755"/>
                <a:ext cx="606419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44A1A643-F4A1-4415-B3EF-E2229360BBDA}"/>
                  </a:ext>
                </a:extLst>
              </p:cNvPr>
              <p:cNvSpPr/>
              <p:nvPr/>
            </p:nvSpPr>
            <p:spPr>
              <a:xfrm>
                <a:off x="10077352" y="6175041"/>
                <a:ext cx="1016024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C6B9704-D01D-461A-8988-7469C4E4FC00}"/>
              </a:ext>
            </a:extLst>
          </p:cNvPr>
          <p:cNvSpPr txBox="1"/>
          <p:nvPr/>
        </p:nvSpPr>
        <p:spPr>
          <a:xfrm>
            <a:off x="8571749" y="1463264"/>
            <a:ext cx="25508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규모</a:t>
            </a:r>
            <a:endParaRPr lang="en-US" altLang="ko-KR" sz="2000" b="1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2E2F2D0-4E23-4138-892A-1E45199016DC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482213B-606C-45FA-9A6E-A258AA4B47D7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A28F09E-DAB9-4D68-A7ED-C7C95AA33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7807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3F9562-751D-4EC9-B467-3BEB6C298A27}"/>
              </a:ext>
            </a:extLst>
          </p:cNvPr>
          <p:cNvGrpSpPr/>
          <p:nvPr/>
        </p:nvGrpSpPr>
        <p:grpSpPr>
          <a:xfrm>
            <a:off x="75883" y="-19050"/>
            <a:ext cx="4684803" cy="861774"/>
            <a:chOff x="75883" y="-19050"/>
            <a:chExt cx="4684803" cy="8617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1C2BBD-A8C3-43A1-9421-3BDC378B45FA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2239CD-EBC2-4941-AE3F-06FC1DD0DB09}"/>
                </a:ext>
              </a:extLst>
            </p:cNvPr>
            <p:cNvSpPr txBox="1"/>
            <p:nvPr/>
          </p:nvSpPr>
          <p:spPr>
            <a:xfrm>
              <a:off x="707448" y="166898"/>
              <a:ext cx="40532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사용 임베디드 보드</a:t>
              </a:r>
            </a:p>
          </p:txBody>
        </p:sp>
      </p:grpSp>
      <p:pic>
        <p:nvPicPr>
          <p:cNvPr id="2050" name="Picture 2" descr="AI 특화 오픈소스 보드, '젯슨 나노' 이야기 &lt; 기고 &lt; 오피니언 &lt; 기사본문 - 테크월드뉴스 - IC뱅큐">
            <a:extLst>
              <a:ext uri="{FF2B5EF4-FFF2-40B4-BE49-F238E27FC236}">
                <a16:creationId xmlns:a16="http://schemas.microsoft.com/office/drawing/2014/main" id="{E471921D-1415-4CE1-9B70-F53A69C70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69" b="97834" l="1875" r="95000">
                        <a14:foregroundMark x1="4766" y1="54513" x2="4766" y2="54513"/>
                        <a14:foregroundMark x1="7422" y1="89711" x2="7422" y2="89711"/>
                        <a14:foregroundMark x1="57969" y1="91516" x2="57969" y2="91516"/>
                        <a14:foregroundMark x1="93047" y1="88267" x2="92891" y2="87184"/>
                        <a14:foregroundMark x1="95078" y1="48736" x2="95078" y2="48736"/>
                        <a14:foregroundMark x1="66953" y1="98014" x2="66953" y2="98014"/>
                        <a14:foregroundMark x1="5234" y1="74549" x2="5234" y2="74549"/>
                        <a14:foregroundMark x1="3359" y1="65884" x2="3359" y2="65884"/>
                        <a14:foregroundMark x1="3828" y1="74549" x2="3828" y2="74549"/>
                        <a14:foregroundMark x1="3438" y1="70397" x2="3438" y2="70397"/>
                        <a14:foregroundMark x1="2031" y1="48195" x2="2031" y2="48195"/>
                        <a14:foregroundMark x1="3125" y1="58484" x2="3125" y2="58484"/>
                        <a14:foregroundMark x1="3438" y1="56859" x2="3438" y2="56859"/>
                        <a14:foregroundMark x1="3125" y1="84838" x2="3125" y2="84838"/>
                        <a14:foregroundMark x1="85547" y1="20758" x2="85547" y2="20758"/>
                        <a14:foregroundMark x1="53281" y1="26354" x2="53281" y2="26354"/>
                        <a14:foregroundMark x1="30000" y1="26173" x2="30000" y2="26173"/>
                        <a14:foregroundMark x1="23516" y1="14801" x2="23516" y2="14801"/>
                        <a14:foregroundMark x1="31406" y1="15884" x2="31406" y2="15884"/>
                        <a14:foregroundMark x1="21953" y1="14621" x2="21953" y2="14621"/>
                        <a14:foregroundMark x1="31328" y1="13357" x2="31328" y2="13357"/>
                        <a14:foregroundMark x1="27578" y1="14079" x2="27578" y2="14079"/>
                        <a14:foregroundMark x1="21641" y1="13718" x2="21641" y2="13718"/>
                        <a14:foregroundMark x1="57188" y1="21300" x2="57188" y2="21300"/>
                        <a14:foregroundMark x1="55234" y1="20217" x2="55234" y2="20217"/>
                        <a14:foregroundMark x1="52812" y1="22744" x2="52812" y2="22744"/>
                        <a14:foregroundMark x1="50078" y1="17509" x2="50078" y2="17509"/>
                        <a14:foregroundMark x1="49609" y1="16065" x2="49609" y2="16065"/>
                        <a14:foregroundMark x1="49688" y1="20397" x2="49688" y2="20397"/>
                        <a14:foregroundMark x1="81250" y1="4693" x2="81250" y2="4693"/>
                        <a14:foregroundMark x1="82969" y1="3971" x2="82969" y2="3971"/>
                        <a14:foregroundMark x1="83516" y1="3430" x2="83516" y2="3430"/>
                        <a14:foregroundMark x1="86484" y1="3971" x2="86484" y2="3971"/>
                        <a14:foregroundMark x1="87266" y1="4332" x2="87266" y2="4332"/>
                        <a14:foregroundMark x1="86641" y1="3430" x2="86641" y2="3430"/>
                        <a14:foregroundMark x1="85156" y1="3069" x2="85156" y2="3069"/>
                        <a14:backgroundMark x1="86094" y1="1083" x2="86094" y2="1083"/>
                        <a14:backgroundMark x1="84297" y1="1625" x2="84297" y2="1625"/>
                        <a14:backgroundMark x1="859" y1="56859" x2="859" y2="56859"/>
                        <a14:backgroundMark x1="1172" y1="69856" x2="1172" y2="69856"/>
                        <a14:backgroundMark x1="156" y1="63357" x2="156" y2="63357"/>
                        <a14:backgroundMark x1="313" y1="78159" x2="313" y2="78159"/>
                        <a14:backgroundMark x1="1250" y1="75271" x2="1250" y2="75271"/>
                        <a14:backgroundMark x1="781" y1="86462" x2="781" y2="86462"/>
                        <a14:backgroundMark x1="625" y1="93682" x2="625" y2="936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842518"/>
            <a:ext cx="11601450" cy="494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0078D7-45A8-4556-8E4E-A1902FFBCDE3}"/>
              </a:ext>
            </a:extLst>
          </p:cNvPr>
          <p:cNvSpPr txBox="1"/>
          <p:nvPr/>
        </p:nvSpPr>
        <p:spPr>
          <a:xfrm>
            <a:off x="457199" y="6015482"/>
            <a:ext cx="11439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객체탐지에 필요한 병렬연산은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GPU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 필수적이므로 위의 임베디드 보드 중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NVIDIA®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Jetson Nano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개발 보드로 채택</a:t>
            </a:r>
            <a:endParaRPr lang="en-US" altLang="ko-KR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E51104-9C16-450A-AC86-9BF3A3A467EC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836EB6A-8519-4E50-9924-4EF19BFA2B5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644C635-D641-4A13-A6DB-CB711D8F3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4407032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929</ep:Words>
  <ep:PresentationFormat>와이드스크린</ep:PresentationFormat>
  <ep:Paragraphs>180</ep:Paragraphs>
  <ep:Slides>17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테마</vt:lpstr>
      <vt:lpstr>PowerPoint 프레젠테이션</vt:lpstr>
      <vt:lpstr>슬라이드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2020-11-26T12:57:00.000</dcterms:created>
  <dc:creator>고은솔</dc:creator>
  <cp:lastModifiedBy>ureon</cp:lastModifiedBy>
  <dcterms:modified xsi:type="dcterms:W3CDTF">2022-03-29T04:50:59.614</dcterms:modified>
  <cp:revision>105</cp:revision>
  <dc:title>PowerPoint 프레젠테이션</dc:title>
  <cp:version>1000.0000.01</cp:version>
</cp:coreProperties>
</file>